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5" r:id="rId10"/>
    <p:sldId id="266" r:id="rId11"/>
    <p:sldId id="267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2222" autoAdjust="0"/>
  </p:normalViewPr>
  <p:slideViewPr>
    <p:cSldViewPr snapToGrid="0">
      <p:cViewPr varScale="1">
        <p:scale>
          <a:sx n="90" d="100"/>
          <a:sy n="90" d="100"/>
        </p:scale>
        <p:origin x="11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000B1-93E7-49B2-A6E7-A121E49BE151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CEA1-DEAF-4BF0-8B97-B6FDADD51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9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 – figure supplement Y. Statistics of the SNP calls in MPRA amplicons. </a:t>
            </a:r>
            <a:r>
              <a:rPr lang="en-US" b="1" dirty="0"/>
              <a:t>(A)</a:t>
            </a:r>
            <a:r>
              <a:rPr lang="en-US" dirty="0"/>
              <a:t> 440 SNPs detected in MPRA amplicons are covered by 15.4 % of reads mapping to 314 MPRA amplicons, an expected proportion considering ~900 bp MPRA amplicon reads, 100 bp sequencing reads, and the library preparation protocol. Calculated for 4 DNA MPRA libraries; </a:t>
            </a:r>
            <a:r>
              <a:rPr lang="en-US" b="1" dirty="0"/>
              <a:t>(B) Allele capture is reproducible… </a:t>
            </a:r>
            <a:r>
              <a:rPr lang="en-US" b="0" dirty="0"/>
              <a:t>Reference allele frequency correlations and density plots of the pre-viral maxiprep, DNA, and RNA MPRA libraries reveal that the majority of alleles have reference allele frequency close to 1. DNA allele frequency is more consistent than RNA allele frequency. </a:t>
            </a:r>
            <a:r>
              <a:rPr lang="en-US" b="1" dirty="0"/>
              <a:t>(C)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0CEA1-DEAF-4BF0-8B97-B6FDADD51D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5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Equal axis scaling.. Select amplicons above median act score, from the 37. </a:t>
            </a:r>
          </a:p>
          <a:p>
            <a:endParaRPr lang="en-US" dirty="0"/>
          </a:p>
          <a:p>
            <a:r>
              <a:rPr lang="en-US" dirty="0"/>
              <a:t>Appreciate the interest. We left out because these experiments lack power to resolve allelic differences. 1) Delivery in vivo resulted in issue with increased complexity. </a:t>
            </a:r>
          </a:p>
          <a:p>
            <a:r>
              <a:rPr lang="en-US" dirty="0"/>
              <a:t>Good correlation among DNA samples, lower concordance among RNA, but enough noise to preclude comparisons.   This assay needs to be refined. We did not observe differences in Hek293 cells – luciferase. </a:t>
            </a:r>
          </a:p>
          <a:p>
            <a:endParaRPr lang="en-US" dirty="0"/>
          </a:p>
          <a:p>
            <a:r>
              <a:rPr lang="en-US" dirty="0"/>
              <a:t>Panels: Split DNA and RNA into two correlation matrix. Add Maxiprep as an anchor in both. Add the 35 sample to demonstrate lack of PCR bias. </a:t>
            </a:r>
          </a:p>
          <a:p>
            <a:endParaRPr lang="en-US" dirty="0"/>
          </a:p>
          <a:p>
            <a:r>
              <a:rPr lang="en-US" dirty="0"/>
              <a:t>Threshold on 0.95 and 0.05 DNA </a:t>
            </a:r>
            <a:r>
              <a:rPr lang="en-US" dirty="0" err="1"/>
              <a:t>freq</a:t>
            </a:r>
            <a:r>
              <a:rPr lang="en-US" dirty="0"/>
              <a:t> threshold. </a:t>
            </a:r>
            <a:r>
              <a:rPr lang="en-US"/>
              <a:t>Allele informative reads.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0CEA1-DEAF-4BF0-8B97-B6FDADD51D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4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figure X. (A) 440 Maxiprep SNPs.  (B)  Jason; (C) all 400 SNPs; (D) Ref allele </a:t>
            </a:r>
            <a:r>
              <a:rPr lang="en-US" dirty="0" err="1"/>
              <a:t>freq</a:t>
            </a:r>
            <a:r>
              <a:rPr lang="en-US" dirty="0"/>
              <a:t> in DNA. 77 amplicons passing DNA, RNA and </a:t>
            </a:r>
            <a:r>
              <a:rPr lang="en-US" dirty="0" err="1"/>
              <a:t>freq</a:t>
            </a:r>
            <a:r>
              <a:rPr lang="en-US" dirty="0"/>
              <a:t> thresholds. All withing the 308 amplicon set. (E) Ref allele </a:t>
            </a:r>
            <a:r>
              <a:rPr lang="en-US" dirty="0" err="1"/>
              <a:t>freq</a:t>
            </a:r>
            <a:r>
              <a:rPr lang="en-US" dirty="0"/>
              <a:t> in RNA. 77 amplicons passing DNA, RNA and </a:t>
            </a:r>
            <a:r>
              <a:rPr lang="en-US" dirty="0" err="1"/>
              <a:t>freq</a:t>
            </a:r>
            <a:r>
              <a:rPr lang="en-US" dirty="0"/>
              <a:t> thresholds. All withing the 308 amplicon 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0CEA1-DEAF-4BF0-8B97-B6FDADD51D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3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2BDC-3D64-43F6-8F15-124CBFBC1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425BB-4641-4BAF-BA4F-107A84E78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92006-6D96-48F3-8AE1-B1E4F9FE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48E2A-FB51-4AC5-AA28-A6B0758B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8D38-7568-4F86-A525-12D70677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2189-32E9-46A6-B712-99EE1F91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654B6-4342-4DC1-9A53-546A16C07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93531-F4EA-446D-B796-27370694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3B3AA-0B7D-4641-AD33-D40DA75D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50EBD-6E1F-4423-87E2-65CCEC1C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70A34A-9B97-4EFA-8424-69297C84F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71640-C47D-4C05-BA5B-FC0E4F07B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8BCBB-1F4F-4BD6-A543-79420CDE8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2EA32-6573-44E7-871F-7DB16192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CFAAD-4355-42CC-8030-E0933689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2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C3A25-1C82-46FE-B88E-05C04592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D5ED6-BEA8-490D-88A2-D9C212186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3B2F9-4426-45CE-B7B1-90802B53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2110D-33E0-4F9E-80C7-89F9A00E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B7514-0D11-4C81-9F0F-2A000267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6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B43D-D011-493E-A2E3-95866DFA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7D4DF-48FF-4029-B889-454F2F72C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0209C-0107-4E23-ABFD-E4B64BE1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4268-D697-4E63-ACA1-EA8E7E634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9179-3E01-41D4-B50C-32B8CE25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DFD3-DF6D-407F-9A37-DE5EF6A9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737E-5682-461D-9D06-E362D4305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3E1DF-D8EE-4366-80F3-4F588C280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270D8-AE83-41DC-A8D2-02DFECE8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846C5-6D6F-468E-8864-3254A0537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40791-7EA3-467A-9525-125E9809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8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DF19-1513-4525-893A-CC079907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E7FDE-ACA5-495B-91F9-FF5A560F5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B943B-D7BC-4FFB-9E98-1B754CC1A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33D73-61DD-4891-8800-829DC5374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ED95E6-8E26-4E08-99E3-61D11CFE4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F381F-1E5D-4F77-AA95-25B78066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5F9C1-42B4-4F89-BF99-BD9D898A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903237-E9A7-4AD9-A103-6B8C64DF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1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753E-0D70-4455-8A8C-55363AC49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57B2EF-D98D-46C6-919F-1EA1F649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C447E-46B8-425C-BB30-07B79F458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3A77-93DD-4DD7-8D5D-B7FF8C83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2004DA-8D07-450B-9AA4-D459EFE3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5286E-168A-45EF-A32B-EFD2520B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BF984-72C2-44E0-BD6C-7C5EC456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2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F221-5193-4A41-A136-190E383A8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AC35-5354-4C95-99F5-23B1111F2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8C6D6-0673-470E-A523-B3FECBA43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8A896-1F5E-4536-9AEB-81CE2FBDA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7081B-81CA-4090-8FF8-B41C6A2A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790A9-F673-4EE3-A30D-BEA19A7D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7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015E-D244-43B8-9B08-1A8BFA5B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D6CC1-1E7B-4E50-A1B4-C6A8936D8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928A4-7E95-47DF-8B3A-F4DC55C11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C3C9D-CE72-44F7-87D6-FB318376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0E5EA-E889-46D2-BCC9-C6819608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C33CB-7325-4DBD-892A-66CA6132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1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41060C-20CB-4A97-BA24-D82D8914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E9E75-F0D6-4862-B7F8-FB7028088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6C3F4-6891-4C80-822D-0BB807D29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A5C55-6326-473A-983F-FB2C0B6758B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518E9-ACDE-4BC3-A6BC-5BBC928E1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2669-1BBA-4B87-92C5-A0CA07290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3D713-2922-4DD1-AC35-66CFC7220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5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448BE-BA3B-4BEE-A0DA-909FB4FB6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2" y="1207698"/>
            <a:ext cx="5544577" cy="384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D0FAD-911C-4FFB-931F-6478710D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294" y="1207698"/>
            <a:ext cx="5544577" cy="384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8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BC505-3E30-45A9-B878-54819A112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753" y="1852894"/>
            <a:ext cx="5127247" cy="4424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09B90-8C8B-49B9-A84B-D0C926E85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1852894"/>
            <a:ext cx="6883479" cy="35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2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A55BE-924B-4596-BB8F-3A637C24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" y="3587120"/>
            <a:ext cx="3892867" cy="2780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84631-FF6C-4B25-A7B8-FFE21A906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2" y="3508059"/>
            <a:ext cx="7458075" cy="29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33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9F26AC5-5255-4F29-A8BE-64F80EE10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081" y="138224"/>
            <a:ext cx="2806996" cy="2806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C6846-7D40-4E1B-89F5-BD36109273CD}"/>
              </a:ext>
            </a:extLst>
          </p:cNvPr>
          <p:cNvSpPr txBox="1"/>
          <p:nvPr/>
        </p:nvSpPr>
        <p:spPr>
          <a:xfrm>
            <a:off x="138223" y="1435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78D83E-24E3-4D54-BC01-9D89F2EFD0D0}"/>
              </a:ext>
            </a:extLst>
          </p:cNvPr>
          <p:cNvSpPr/>
          <p:nvPr/>
        </p:nvSpPr>
        <p:spPr>
          <a:xfrm>
            <a:off x="3678960" y="328206"/>
            <a:ext cx="2806996" cy="2604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Schematic of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STARRseq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tagmentation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capturing alleles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1D903-8482-4934-89D4-71CB3B8C967C}"/>
              </a:ext>
            </a:extLst>
          </p:cNvPr>
          <p:cNvSpPr txBox="1"/>
          <p:nvPr/>
        </p:nvSpPr>
        <p:spPr>
          <a:xfrm>
            <a:off x="3369260" y="14354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E9457F-578C-4E60-8876-E975580D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839" y="322889"/>
            <a:ext cx="3433496" cy="286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9E8471-7991-46B5-803B-95B0F015880A}"/>
              </a:ext>
            </a:extLst>
          </p:cNvPr>
          <p:cNvSpPr txBox="1"/>
          <p:nvPr/>
        </p:nvSpPr>
        <p:spPr>
          <a:xfrm>
            <a:off x="7118640" y="1382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94D4D-7A7D-4F26-941E-AAB8FEE430EE}"/>
              </a:ext>
            </a:extLst>
          </p:cNvPr>
          <p:cNvSpPr txBox="1"/>
          <p:nvPr/>
        </p:nvSpPr>
        <p:spPr>
          <a:xfrm>
            <a:off x="138223" y="300244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01E8A1-47F2-4B43-BD0A-B895E942B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426" y="3289201"/>
            <a:ext cx="3433496" cy="34334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33641E-33FD-43B7-85B8-03225BD11D33}"/>
              </a:ext>
            </a:extLst>
          </p:cNvPr>
          <p:cNvSpPr txBox="1"/>
          <p:nvPr/>
        </p:nvSpPr>
        <p:spPr>
          <a:xfrm>
            <a:off x="3599531" y="308764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EBDA6E-4A70-42EF-8107-FC81DB75D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89201"/>
            <a:ext cx="3433496" cy="34334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AFF524-1B2D-4295-872A-40CF856CEB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852" y="3289201"/>
            <a:ext cx="3433496" cy="34334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A71C91-564D-4B91-A187-5A81CE768AF6}"/>
              </a:ext>
            </a:extLst>
          </p:cNvPr>
          <p:cNvSpPr txBox="1"/>
          <p:nvPr/>
        </p:nvSpPr>
        <p:spPr>
          <a:xfrm>
            <a:off x="7499976" y="308515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6205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37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6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80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39AE9-420D-4117-865A-3818BD06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9" y="648476"/>
            <a:ext cx="11266667" cy="6209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1695C8-0E3D-49AA-927A-C44DB03D6159}"/>
              </a:ext>
            </a:extLst>
          </p:cNvPr>
          <p:cNvSpPr txBox="1"/>
          <p:nvPr/>
        </p:nvSpPr>
        <p:spPr>
          <a:xfrm>
            <a:off x="5106838" y="207034"/>
            <a:ext cx="10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440 SNVs</a:t>
            </a:r>
          </a:p>
        </p:txBody>
      </p:sp>
    </p:spTree>
    <p:extLst>
      <p:ext uri="{BB962C8B-B14F-4D97-AF65-F5344CB8AC3E}">
        <p14:creationId xmlns:p14="http://schemas.microsoft.com/office/powerpoint/2010/main" val="3449547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508876-6976-4AA6-B8A4-4629089C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6" y="493200"/>
            <a:ext cx="11266667" cy="620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BF9B9-AFBA-4797-9ABF-F473D1621F1F}"/>
              </a:ext>
            </a:extLst>
          </p:cNvPr>
          <p:cNvSpPr txBox="1"/>
          <p:nvPr/>
        </p:nvSpPr>
        <p:spPr>
          <a:xfrm>
            <a:off x="3476446" y="0"/>
            <a:ext cx="544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 SNVs, after filtering alleles with ref allele </a:t>
            </a:r>
            <a:r>
              <a:rPr lang="en-US" dirty="0" err="1"/>
              <a:t>freq</a:t>
            </a:r>
            <a:r>
              <a:rPr lang="en-US" dirty="0"/>
              <a:t> &gt; 0.95</a:t>
            </a:r>
          </a:p>
        </p:txBody>
      </p:sp>
    </p:spTree>
    <p:extLst>
      <p:ext uri="{BB962C8B-B14F-4D97-AF65-F5344CB8AC3E}">
        <p14:creationId xmlns:p14="http://schemas.microsoft.com/office/powerpoint/2010/main" val="55352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D182A4-5FB5-4505-86F2-B2CFF892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52" y="820850"/>
            <a:ext cx="10238095" cy="5647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193D1-137A-439E-9AC0-C34DEDB74D69}"/>
              </a:ext>
            </a:extLst>
          </p:cNvPr>
          <p:cNvSpPr txBox="1"/>
          <p:nvPr/>
        </p:nvSpPr>
        <p:spPr>
          <a:xfrm>
            <a:off x="3476446" y="0"/>
            <a:ext cx="544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 SNVs, after filtering alleles with ref allele </a:t>
            </a:r>
            <a:r>
              <a:rPr lang="en-US" dirty="0" err="1"/>
              <a:t>freq</a:t>
            </a:r>
            <a:r>
              <a:rPr lang="en-US" dirty="0"/>
              <a:t> &gt; 0.95</a:t>
            </a:r>
          </a:p>
        </p:txBody>
      </p:sp>
    </p:spTree>
    <p:extLst>
      <p:ext uri="{BB962C8B-B14F-4D97-AF65-F5344CB8AC3E}">
        <p14:creationId xmlns:p14="http://schemas.microsoft.com/office/powerpoint/2010/main" val="184426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43D97-AFA6-4B22-AF07-BFB8539C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2" y="1019476"/>
            <a:ext cx="5402971" cy="4423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32E637-4DDF-4D52-9C9E-237828A5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521" y="1019476"/>
            <a:ext cx="5402971" cy="44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1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F75BB-8A03-4393-843D-C24BD9CF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400" y="1042090"/>
            <a:ext cx="4643078" cy="2451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89666-3552-4BD1-9E57-8D0F76401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4785"/>
            <a:ext cx="6361890" cy="35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EADB7-85ED-464A-B86D-7F26985A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347"/>
            <a:ext cx="6218886" cy="3405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667E5-1CEC-4B95-9400-F4C5E8482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9271"/>
            <a:ext cx="6096000" cy="32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A47BE-FB9A-4051-8FF9-9251F06B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50" y="248437"/>
            <a:ext cx="3943710" cy="23716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5BC5A8C-B18B-4CDD-A37F-8BF9A26D0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03" y="2687517"/>
            <a:ext cx="5010510" cy="405805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0E2C9F-9BBA-4503-BCD3-1BE9DAA05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1778" y="76682"/>
            <a:ext cx="6428012" cy="311741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FD307FF-9939-44F0-A150-C956FC0C6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9356" y="3406734"/>
            <a:ext cx="2444646" cy="345126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4ADDAE8-36D8-4B20-9EF0-6D0E93DE16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0845" y="3406734"/>
            <a:ext cx="4230067" cy="34512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E48E1-40C4-4548-9920-11C521CC1C19}"/>
              </a:ext>
            </a:extLst>
          </p:cNvPr>
          <p:cNvSpPr txBox="1"/>
          <p:nvPr/>
        </p:nvSpPr>
        <p:spPr>
          <a:xfrm>
            <a:off x="66734" y="13087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E4EC0-6105-4260-BFDC-E871F359D30B}"/>
              </a:ext>
            </a:extLst>
          </p:cNvPr>
          <p:cNvSpPr txBox="1"/>
          <p:nvPr/>
        </p:nvSpPr>
        <p:spPr>
          <a:xfrm>
            <a:off x="0" y="250285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583578-D924-463F-A7C3-3FAE939246AC}"/>
              </a:ext>
            </a:extLst>
          </p:cNvPr>
          <p:cNvSpPr txBox="1"/>
          <p:nvPr/>
        </p:nvSpPr>
        <p:spPr>
          <a:xfrm>
            <a:off x="5057446" y="13087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2CEB1-1156-4562-A287-91AB8DAAA1C1}"/>
              </a:ext>
            </a:extLst>
          </p:cNvPr>
          <p:cNvSpPr txBox="1"/>
          <p:nvPr/>
        </p:nvSpPr>
        <p:spPr>
          <a:xfrm>
            <a:off x="5358111" y="319409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628061-6B03-4665-B413-CBA4C3B09A69}"/>
              </a:ext>
            </a:extLst>
          </p:cNvPr>
          <p:cNvSpPr txBox="1"/>
          <p:nvPr/>
        </p:nvSpPr>
        <p:spPr>
          <a:xfrm>
            <a:off x="7899371" y="31940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213165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A9FBC2-9A2D-4DA2-9806-7744959D0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99" y="600074"/>
            <a:ext cx="7291888" cy="5591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1ADBF3-7DA7-4665-8D1D-DF3CDCFD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" y="600074"/>
            <a:ext cx="4110037" cy="2714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AC7BA-FB7C-4F9B-AC4F-B6A3FB77D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3" y="3332319"/>
            <a:ext cx="4540376" cy="310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11283</TotalTime>
  <Words>365</Words>
  <Application>Microsoft Office PowerPoint</Application>
  <PresentationFormat>Widescreen</PresentationFormat>
  <Paragraphs>28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Karol Cichewicz</dc:creator>
  <cp:lastModifiedBy>Karol Cichewicz</cp:lastModifiedBy>
  <cp:revision>39</cp:revision>
  <dcterms:created xsi:type="dcterms:W3CDTF">2021-07-04T07:42:41Z</dcterms:created>
  <dcterms:modified xsi:type="dcterms:W3CDTF">2021-07-20T21:42:02Z</dcterms:modified>
</cp:coreProperties>
</file>